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6" d="100"/>
          <a:sy n="96" d="100"/>
        </p:scale>
        <p:origin x="3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0528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862614"/>
            <a:ext cx="7477601" cy="2499598"/>
          </a:xfrm>
          <a:prstGeom prst="rect">
            <a:avLst/>
          </a:prstGeom>
          <a:noFill/>
          <a:ln/>
        </p:spPr>
        <p:txBody>
          <a:bodyPr wrap="square" rtlCol="0" anchor="t"/>
          <a:lstStyle/>
          <a:p>
            <a:pPr marL="0" indent="0">
              <a:lnSpc>
                <a:spcPts val="6561"/>
              </a:lnSpc>
              <a:buNone/>
            </a:pPr>
            <a:r>
              <a:rPr lang="en-US" sz="5249" dirty="0">
                <a:solidFill>
                  <a:srgbClr val="272D45"/>
                </a:solidFill>
                <a:latin typeface="Kanit" pitchFamily="34" charset="0"/>
                <a:ea typeface="Kanit" pitchFamily="34" charset="-122"/>
                <a:cs typeface="Kanit" pitchFamily="34" charset="-120"/>
              </a:rPr>
              <a:t>Agri Trade: Bridging Agriculture and Trading for Zero Hunger</a:t>
            </a:r>
            <a:endParaRPr lang="en-US" sz="5249" dirty="0"/>
          </a:p>
        </p:txBody>
      </p:sp>
      <p:sp>
        <p:nvSpPr>
          <p:cNvPr id="6" name="Text 3"/>
          <p:cNvSpPr/>
          <p:nvPr/>
        </p:nvSpPr>
        <p:spPr>
          <a:xfrm>
            <a:off x="6319599" y="4695468"/>
            <a:ext cx="7477601"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In a world grappling with the persistent challenge of hunger, Agri Trade emerges as a transformative solution by seamlessly blending agriculture and trading.</a:t>
            </a:r>
            <a:endParaRPr lang="en-US" sz="1750" dirty="0"/>
          </a:p>
        </p:txBody>
      </p:sp>
      <p:sp>
        <p:nvSpPr>
          <p:cNvPr id="7" name="Text 4"/>
          <p:cNvSpPr/>
          <p:nvPr/>
        </p:nvSpPr>
        <p:spPr>
          <a:xfrm>
            <a:off x="6319599" y="6011585"/>
            <a:ext cx="7477601" cy="355402"/>
          </a:xfrm>
          <a:prstGeom prst="rect">
            <a:avLst/>
          </a:prstGeom>
          <a:noFill/>
          <a:ln/>
        </p:spPr>
        <p:txBody>
          <a:bodyPr wrap="non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TEAM:  -Rohan   -Thirumurugan   -Kanimiozhi   -Nithin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509713"/>
            <a:ext cx="4443889"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Objectives</a:t>
            </a:r>
            <a:endParaRPr lang="en-US" sz="4374" dirty="0"/>
          </a:p>
        </p:txBody>
      </p:sp>
      <p:sp>
        <p:nvSpPr>
          <p:cNvPr id="5" name="Shape 3"/>
          <p:cNvSpPr/>
          <p:nvPr/>
        </p:nvSpPr>
        <p:spPr>
          <a:xfrm>
            <a:off x="2037993" y="2648426"/>
            <a:ext cx="10554414" cy="4071342"/>
          </a:xfrm>
          <a:prstGeom prst="roundRect">
            <a:avLst>
              <a:gd name="adj" fmla="val 2456"/>
            </a:avLst>
          </a:prstGeom>
          <a:noFill/>
          <a:ln w="13811">
            <a:solidFill>
              <a:srgbClr val="000000">
                <a:alpha val="8000"/>
              </a:srgbClr>
            </a:solidFill>
            <a:prstDash val="solid"/>
          </a:ln>
        </p:spPr>
      </p:sp>
      <p:sp>
        <p:nvSpPr>
          <p:cNvPr id="6" name="Shape 4"/>
          <p:cNvSpPr/>
          <p:nvPr/>
        </p:nvSpPr>
        <p:spPr>
          <a:xfrm>
            <a:off x="2051804" y="2662238"/>
            <a:ext cx="10526792" cy="1347907"/>
          </a:xfrm>
          <a:prstGeom prst="rect">
            <a:avLst/>
          </a:prstGeom>
          <a:solidFill>
            <a:srgbClr val="FFFFFF">
              <a:alpha val="4000"/>
            </a:srgbClr>
          </a:solidFill>
          <a:ln/>
        </p:spPr>
      </p:sp>
      <p:sp>
        <p:nvSpPr>
          <p:cNvPr id="7" name="Text 5"/>
          <p:cNvSpPr/>
          <p:nvPr/>
        </p:nvSpPr>
        <p:spPr>
          <a:xfrm>
            <a:off x="2273975" y="2803088"/>
            <a:ext cx="4815245" cy="355402"/>
          </a:xfrm>
          <a:prstGeom prst="rect">
            <a:avLst/>
          </a:prstGeom>
          <a:noFill/>
          <a:ln/>
        </p:spPr>
        <p:txBody>
          <a:bodyPr wrap="non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Transforming Vision</a:t>
            </a:r>
            <a:endParaRPr lang="en-US" sz="1750" dirty="0"/>
          </a:p>
        </p:txBody>
      </p:sp>
      <p:sp>
        <p:nvSpPr>
          <p:cNvPr id="8" name="Text 6"/>
          <p:cNvSpPr/>
          <p:nvPr/>
        </p:nvSpPr>
        <p:spPr>
          <a:xfrm>
            <a:off x="7541181" y="2803088"/>
            <a:ext cx="4815245"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Manifest the vision of sustainable agriculture and zero hunger into tangible initiatives and widespread impact.</a:t>
            </a:r>
            <a:endParaRPr lang="en-US" sz="1750" dirty="0"/>
          </a:p>
        </p:txBody>
      </p:sp>
      <p:sp>
        <p:nvSpPr>
          <p:cNvPr id="9" name="Shape 7"/>
          <p:cNvSpPr/>
          <p:nvPr/>
        </p:nvSpPr>
        <p:spPr>
          <a:xfrm>
            <a:off x="2051804" y="4010144"/>
            <a:ext cx="10526792" cy="1347907"/>
          </a:xfrm>
          <a:prstGeom prst="rect">
            <a:avLst/>
          </a:prstGeom>
          <a:solidFill>
            <a:srgbClr val="000000">
              <a:alpha val="4000"/>
            </a:srgbClr>
          </a:solidFill>
          <a:ln/>
        </p:spPr>
      </p:sp>
      <p:sp>
        <p:nvSpPr>
          <p:cNvPr id="10" name="Text 8"/>
          <p:cNvSpPr/>
          <p:nvPr/>
        </p:nvSpPr>
        <p:spPr>
          <a:xfrm>
            <a:off x="2273975" y="4150995"/>
            <a:ext cx="4815245" cy="355402"/>
          </a:xfrm>
          <a:prstGeom prst="rect">
            <a:avLst/>
          </a:prstGeom>
          <a:noFill/>
          <a:ln/>
        </p:spPr>
        <p:txBody>
          <a:bodyPr wrap="non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Collaborative Action</a:t>
            </a:r>
            <a:endParaRPr lang="en-US" sz="1750" dirty="0"/>
          </a:p>
        </p:txBody>
      </p:sp>
      <p:sp>
        <p:nvSpPr>
          <p:cNvPr id="11" name="Text 9"/>
          <p:cNvSpPr/>
          <p:nvPr/>
        </p:nvSpPr>
        <p:spPr>
          <a:xfrm>
            <a:off x="7541181" y="4150995"/>
            <a:ext cx="4815245"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Forge strong partnerships and alliances to collectively work towards addressing food insecurity and building resilient communities.</a:t>
            </a:r>
            <a:endParaRPr lang="en-US" sz="1750" dirty="0"/>
          </a:p>
        </p:txBody>
      </p:sp>
      <p:sp>
        <p:nvSpPr>
          <p:cNvPr id="12" name="Shape 10"/>
          <p:cNvSpPr/>
          <p:nvPr/>
        </p:nvSpPr>
        <p:spPr>
          <a:xfrm>
            <a:off x="2051804" y="5358051"/>
            <a:ext cx="10526792" cy="1347907"/>
          </a:xfrm>
          <a:prstGeom prst="rect">
            <a:avLst/>
          </a:prstGeom>
          <a:solidFill>
            <a:srgbClr val="FFFFFF">
              <a:alpha val="4000"/>
            </a:srgbClr>
          </a:solidFill>
          <a:ln/>
        </p:spPr>
      </p:sp>
      <p:sp>
        <p:nvSpPr>
          <p:cNvPr id="13" name="Text 11"/>
          <p:cNvSpPr/>
          <p:nvPr/>
        </p:nvSpPr>
        <p:spPr>
          <a:xfrm>
            <a:off x="2273975" y="5498902"/>
            <a:ext cx="4815245" cy="355402"/>
          </a:xfrm>
          <a:prstGeom prst="rect">
            <a:avLst/>
          </a:prstGeom>
          <a:noFill/>
          <a:ln/>
        </p:spPr>
        <p:txBody>
          <a:bodyPr wrap="non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Empowering Change</a:t>
            </a:r>
            <a:endParaRPr lang="en-US" sz="1750" dirty="0"/>
          </a:p>
        </p:txBody>
      </p:sp>
      <p:sp>
        <p:nvSpPr>
          <p:cNvPr id="14" name="Text 12"/>
          <p:cNvSpPr/>
          <p:nvPr/>
        </p:nvSpPr>
        <p:spPr>
          <a:xfrm>
            <a:off x="7541181" y="5498902"/>
            <a:ext cx="4815245"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Take proactive measures to empower farmers, support agricultural innovation, and create a sustainable trading ecosystem.</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037993" y="1861304"/>
            <a:ext cx="4443889"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Introduction</a:t>
            </a:r>
            <a:endParaRPr lang="en-US" sz="4374" dirty="0"/>
          </a:p>
        </p:txBody>
      </p:sp>
      <p:sp>
        <p:nvSpPr>
          <p:cNvPr id="7" name="Text 4"/>
          <p:cNvSpPr/>
          <p:nvPr/>
        </p:nvSpPr>
        <p:spPr>
          <a:xfrm>
            <a:off x="2037993" y="3111103"/>
            <a:ext cx="2926080" cy="347186"/>
          </a:xfrm>
          <a:prstGeom prst="rect">
            <a:avLst/>
          </a:prstGeom>
          <a:noFill/>
          <a:ln/>
        </p:spPr>
        <p:txBody>
          <a:bodyPr wrap="none" rtlCol="0" anchor="t"/>
          <a:lstStyle/>
          <a:p>
            <a:pPr marL="0" indent="0">
              <a:lnSpc>
                <a:spcPts val="2734"/>
              </a:lnSpc>
              <a:buNone/>
            </a:pPr>
            <a:r>
              <a:rPr lang="en-US" sz="2187" b="1" dirty="0">
                <a:solidFill>
                  <a:srgbClr val="272D45"/>
                </a:solidFill>
                <a:latin typeface="Kanit" pitchFamily="34" charset="0"/>
                <a:ea typeface="Kanit" pitchFamily="34" charset="-122"/>
                <a:cs typeface="Kanit" pitchFamily="34" charset="-120"/>
              </a:rPr>
              <a:t>Redefining Agriculture</a:t>
            </a:r>
            <a:endParaRPr lang="en-US" sz="2187" dirty="0"/>
          </a:p>
        </p:txBody>
      </p:sp>
      <p:sp>
        <p:nvSpPr>
          <p:cNvPr id="8" name="Text 5"/>
          <p:cNvSpPr/>
          <p:nvPr/>
        </p:nvSpPr>
        <p:spPr>
          <a:xfrm>
            <a:off x="2037993" y="3680460"/>
            <a:ext cx="3156347" cy="2487811"/>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Agri Trade's mission is to revolutionize agriculture by promoting sustainable practices that not only provide food security but also protect the environment and preserve natural resources.</a:t>
            </a:r>
            <a:endParaRPr lang="en-US" sz="1750" dirty="0"/>
          </a:p>
        </p:txBody>
      </p:sp>
      <p:sp>
        <p:nvSpPr>
          <p:cNvPr id="9" name="Text 6"/>
          <p:cNvSpPr/>
          <p:nvPr/>
        </p:nvSpPr>
        <p:spPr>
          <a:xfrm>
            <a:off x="5743932" y="3111103"/>
            <a:ext cx="2354580" cy="347186"/>
          </a:xfrm>
          <a:prstGeom prst="rect">
            <a:avLst/>
          </a:prstGeom>
          <a:noFill/>
          <a:ln/>
        </p:spPr>
        <p:txBody>
          <a:bodyPr wrap="none" rtlCol="0" anchor="t"/>
          <a:lstStyle/>
          <a:p>
            <a:pPr marL="0" indent="0">
              <a:lnSpc>
                <a:spcPts val="2734"/>
              </a:lnSpc>
              <a:buNone/>
            </a:pPr>
            <a:r>
              <a:rPr lang="en-US" sz="2187" b="1" dirty="0">
                <a:solidFill>
                  <a:srgbClr val="272D45"/>
                </a:solidFill>
                <a:latin typeface="Kanit" pitchFamily="34" charset="0"/>
                <a:ea typeface="Kanit" pitchFamily="34" charset="-122"/>
                <a:cs typeface="Kanit" pitchFamily="34" charset="-120"/>
              </a:rPr>
              <a:t>Empowering Trade</a:t>
            </a:r>
            <a:endParaRPr lang="en-US" sz="2187" dirty="0"/>
          </a:p>
        </p:txBody>
      </p:sp>
      <p:sp>
        <p:nvSpPr>
          <p:cNvPr id="10" name="Text 7"/>
          <p:cNvSpPr/>
          <p:nvPr/>
        </p:nvSpPr>
        <p:spPr>
          <a:xfrm>
            <a:off x="5743932" y="3680460"/>
            <a:ext cx="3156347" cy="2487811"/>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By streamlining the trading process and ensuring fair compensation for farmers, Agri Trade aims to create a sustainable trading framework that benefits both producers and consumers.</a:t>
            </a:r>
            <a:endParaRPr lang="en-US" sz="1750" dirty="0"/>
          </a:p>
        </p:txBody>
      </p:sp>
      <p:sp>
        <p:nvSpPr>
          <p:cNvPr id="11" name="Text 8"/>
          <p:cNvSpPr/>
          <p:nvPr/>
        </p:nvSpPr>
        <p:spPr>
          <a:xfrm>
            <a:off x="9449872" y="3111103"/>
            <a:ext cx="2918460" cy="347186"/>
          </a:xfrm>
          <a:prstGeom prst="rect">
            <a:avLst/>
          </a:prstGeom>
          <a:noFill/>
          <a:ln/>
        </p:spPr>
        <p:txBody>
          <a:bodyPr wrap="none" rtlCol="0" anchor="t"/>
          <a:lstStyle/>
          <a:p>
            <a:pPr marL="0" indent="0">
              <a:lnSpc>
                <a:spcPts val="2734"/>
              </a:lnSpc>
              <a:buNone/>
            </a:pPr>
            <a:r>
              <a:rPr lang="en-US" sz="2187" b="1" dirty="0">
                <a:solidFill>
                  <a:srgbClr val="272D45"/>
                </a:solidFill>
                <a:latin typeface="Kanit" pitchFamily="34" charset="0"/>
                <a:ea typeface="Kanit" pitchFamily="34" charset="-122"/>
                <a:cs typeface="Kanit" pitchFamily="34" charset="-120"/>
              </a:rPr>
              <a:t>Vision for Zero Hunger</a:t>
            </a:r>
            <a:endParaRPr lang="en-US" sz="2187" dirty="0"/>
          </a:p>
        </p:txBody>
      </p:sp>
      <p:sp>
        <p:nvSpPr>
          <p:cNvPr id="12" name="Text 9"/>
          <p:cNvSpPr/>
          <p:nvPr/>
        </p:nvSpPr>
        <p:spPr>
          <a:xfrm>
            <a:off x="9449872" y="3680460"/>
            <a:ext cx="3156347" cy="2487811"/>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Agri Trade envisions a world where every individual has access to nutritious food, and communities thrive through sustainable agricultural practices and equitable trading opportunities.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684014"/>
            <a:ext cx="563880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The problem of hunger</a:t>
            </a:r>
            <a:endParaRPr lang="en-US" sz="4374" dirty="0"/>
          </a:p>
        </p:txBody>
      </p:sp>
      <p:sp>
        <p:nvSpPr>
          <p:cNvPr id="6" name="Shape 3"/>
          <p:cNvSpPr/>
          <p:nvPr/>
        </p:nvSpPr>
        <p:spPr>
          <a:xfrm>
            <a:off x="833199" y="1885236"/>
            <a:ext cx="499943" cy="499943"/>
          </a:xfrm>
          <a:prstGeom prst="roundRect">
            <a:avLst>
              <a:gd name="adj" fmla="val 20000"/>
            </a:avLst>
          </a:prstGeom>
          <a:solidFill>
            <a:srgbClr val="DFECE9"/>
          </a:solidFill>
          <a:ln w="13811">
            <a:solidFill>
              <a:srgbClr val="C5D2CF"/>
            </a:solidFill>
            <a:prstDash val="solid"/>
          </a:ln>
        </p:spPr>
      </p:sp>
      <p:sp>
        <p:nvSpPr>
          <p:cNvPr id="7" name="Text 4"/>
          <p:cNvSpPr/>
          <p:nvPr/>
        </p:nvSpPr>
        <p:spPr>
          <a:xfrm>
            <a:off x="1033582" y="1926907"/>
            <a:ext cx="9906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8" name="Text 5"/>
          <p:cNvSpPr/>
          <p:nvPr/>
        </p:nvSpPr>
        <p:spPr>
          <a:xfrm>
            <a:off x="1555313" y="1961555"/>
            <a:ext cx="2221944"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Global Impact</a:t>
            </a:r>
            <a:endParaRPr lang="en-US" sz="2187" dirty="0"/>
          </a:p>
        </p:txBody>
      </p:sp>
      <p:sp>
        <p:nvSpPr>
          <p:cNvPr id="9" name="Text 6"/>
          <p:cNvSpPr/>
          <p:nvPr/>
        </p:nvSpPr>
        <p:spPr>
          <a:xfrm>
            <a:off x="1555313" y="2441972"/>
            <a:ext cx="6755487"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The issue of hunger affects millions worldwide, creating immense challenges and hindering the development of communities, especially in impoverished regions.</a:t>
            </a:r>
            <a:endParaRPr lang="en-US" sz="1750" dirty="0"/>
          </a:p>
        </p:txBody>
      </p:sp>
      <p:sp>
        <p:nvSpPr>
          <p:cNvPr id="10" name="Shape 7"/>
          <p:cNvSpPr/>
          <p:nvPr/>
        </p:nvSpPr>
        <p:spPr>
          <a:xfrm>
            <a:off x="833199" y="3903940"/>
            <a:ext cx="499943" cy="499943"/>
          </a:xfrm>
          <a:prstGeom prst="roundRect">
            <a:avLst>
              <a:gd name="adj" fmla="val 20000"/>
            </a:avLst>
          </a:prstGeom>
          <a:solidFill>
            <a:srgbClr val="DFECE9"/>
          </a:solidFill>
          <a:ln w="13811">
            <a:solidFill>
              <a:srgbClr val="C5D2CF"/>
            </a:solidFill>
            <a:prstDash val="solid"/>
          </a:ln>
        </p:spPr>
      </p:sp>
      <p:sp>
        <p:nvSpPr>
          <p:cNvPr id="11" name="Text 8"/>
          <p:cNvSpPr/>
          <p:nvPr/>
        </p:nvSpPr>
        <p:spPr>
          <a:xfrm>
            <a:off x="999292" y="3945612"/>
            <a:ext cx="16764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2" name="Text 9"/>
          <p:cNvSpPr/>
          <p:nvPr/>
        </p:nvSpPr>
        <p:spPr>
          <a:xfrm>
            <a:off x="1555313" y="3980259"/>
            <a:ext cx="253746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Social Consequences</a:t>
            </a:r>
            <a:endParaRPr lang="en-US" sz="2187" dirty="0"/>
          </a:p>
        </p:txBody>
      </p:sp>
      <p:sp>
        <p:nvSpPr>
          <p:cNvPr id="13" name="Text 10"/>
          <p:cNvSpPr/>
          <p:nvPr/>
        </p:nvSpPr>
        <p:spPr>
          <a:xfrm>
            <a:off x="1555313" y="4460677"/>
            <a:ext cx="6755487"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Hunger not only impacts physical health but also undermines the social and economic fabric of communities, leading to long-term implications for future generations.</a:t>
            </a:r>
            <a:endParaRPr lang="en-US" sz="1750" dirty="0"/>
          </a:p>
        </p:txBody>
      </p:sp>
      <p:sp>
        <p:nvSpPr>
          <p:cNvPr id="14" name="Shape 11"/>
          <p:cNvSpPr/>
          <p:nvPr/>
        </p:nvSpPr>
        <p:spPr>
          <a:xfrm>
            <a:off x="833199" y="5922645"/>
            <a:ext cx="499943" cy="499943"/>
          </a:xfrm>
          <a:prstGeom prst="roundRect">
            <a:avLst>
              <a:gd name="adj" fmla="val 20000"/>
            </a:avLst>
          </a:prstGeom>
          <a:solidFill>
            <a:srgbClr val="DFECE9"/>
          </a:solidFill>
          <a:ln w="13811">
            <a:solidFill>
              <a:srgbClr val="C5D2CF"/>
            </a:solidFill>
            <a:prstDash val="solid"/>
          </a:ln>
        </p:spPr>
      </p:sp>
      <p:sp>
        <p:nvSpPr>
          <p:cNvPr id="15" name="Text 12"/>
          <p:cNvSpPr/>
          <p:nvPr/>
        </p:nvSpPr>
        <p:spPr>
          <a:xfrm>
            <a:off x="995482" y="5964317"/>
            <a:ext cx="17526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16" name="Text 13"/>
          <p:cNvSpPr/>
          <p:nvPr/>
        </p:nvSpPr>
        <p:spPr>
          <a:xfrm>
            <a:off x="1555313" y="5998964"/>
            <a:ext cx="2221944"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Urgency of Action</a:t>
            </a:r>
            <a:endParaRPr lang="en-US" sz="2187" dirty="0"/>
          </a:p>
        </p:txBody>
      </p:sp>
      <p:sp>
        <p:nvSpPr>
          <p:cNvPr id="17" name="Text 14"/>
          <p:cNvSpPr/>
          <p:nvPr/>
        </p:nvSpPr>
        <p:spPr>
          <a:xfrm>
            <a:off x="1555313" y="6479381"/>
            <a:ext cx="6755487"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Understanding the urgency of addressing hunger is crucial for motivating collective action and promoting sustainable solutions to combat this critical issue.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92203" y="817840"/>
            <a:ext cx="5768340" cy="705683"/>
          </a:xfrm>
          <a:prstGeom prst="rect">
            <a:avLst/>
          </a:prstGeom>
          <a:noFill/>
          <a:ln/>
        </p:spPr>
        <p:txBody>
          <a:bodyPr wrap="none" rtlCol="0" anchor="t"/>
          <a:lstStyle/>
          <a:p>
            <a:pPr marL="0" indent="0">
              <a:lnSpc>
                <a:spcPts val="5558"/>
              </a:lnSpc>
              <a:buNone/>
            </a:pPr>
            <a:r>
              <a:rPr lang="en-US" sz="4446" dirty="0">
                <a:solidFill>
                  <a:srgbClr val="272D45"/>
                </a:solidFill>
                <a:latin typeface="Kanit" pitchFamily="34" charset="0"/>
                <a:ea typeface="Kanit" pitchFamily="34" charset="-122"/>
                <a:cs typeface="Kanit" pitchFamily="34" charset="-120"/>
              </a:rPr>
              <a:t>The Agri Trade Concept</a:t>
            </a:r>
            <a:endParaRPr lang="en-US" sz="4446" dirty="0"/>
          </a:p>
        </p:txBody>
      </p:sp>
      <p:sp>
        <p:nvSpPr>
          <p:cNvPr id="6" name="Text 3"/>
          <p:cNvSpPr/>
          <p:nvPr/>
        </p:nvSpPr>
        <p:spPr>
          <a:xfrm>
            <a:off x="6192203" y="1805821"/>
            <a:ext cx="3893820" cy="294084"/>
          </a:xfrm>
          <a:prstGeom prst="rect">
            <a:avLst/>
          </a:prstGeom>
          <a:noFill/>
          <a:ln/>
        </p:spPr>
        <p:txBody>
          <a:bodyPr wrap="none" rtlCol="0" anchor="t"/>
          <a:lstStyle/>
          <a:p>
            <a:pPr marL="0" indent="0">
              <a:lnSpc>
                <a:spcPts val="2316"/>
              </a:lnSpc>
              <a:buNone/>
            </a:pPr>
            <a:r>
              <a:rPr lang="en-US" sz="1853" b="1" dirty="0">
                <a:solidFill>
                  <a:srgbClr val="272D45"/>
                </a:solidFill>
                <a:latin typeface="Kanit" pitchFamily="34" charset="0"/>
                <a:ea typeface="Kanit" pitchFamily="34" charset="-122"/>
                <a:cs typeface="Kanit" pitchFamily="34" charset="-120"/>
              </a:rPr>
              <a:t>Combining Agriculture and Trading</a:t>
            </a:r>
            <a:endParaRPr lang="en-US" sz="1853" dirty="0"/>
          </a:p>
        </p:txBody>
      </p:sp>
      <p:sp>
        <p:nvSpPr>
          <p:cNvPr id="7" name="Text 4"/>
          <p:cNvSpPr/>
          <p:nvPr/>
        </p:nvSpPr>
        <p:spPr>
          <a:xfrm>
            <a:off x="6192203" y="2382203"/>
            <a:ext cx="7732395" cy="903327"/>
          </a:xfrm>
          <a:prstGeom prst="rect">
            <a:avLst/>
          </a:prstGeom>
          <a:noFill/>
          <a:ln/>
        </p:spPr>
        <p:txBody>
          <a:bodyPr wrap="square" rtlCol="0" anchor="t"/>
          <a:lstStyle/>
          <a:p>
            <a:pPr marL="0" indent="0">
              <a:lnSpc>
                <a:spcPts val="2371"/>
              </a:lnSpc>
              <a:buNone/>
            </a:pPr>
            <a:r>
              <a:rPr lang="en-US" sz="1482" dirty="0">
                <a:solidFill>
                  <a:srgbClr val="2C3249"/>
                </a:solidFill>
                <a:latin typeface="Martel Sans" pitchFamily="34" charset="0"/>
                <a:ea typeface="Martel Sans" pitchFamily="34" charset="-122"/>
                <a:cs typeface="Martel Sans" pitchFamily="34" charset="-120"/>
              </a:rPr>
              <a:t>Agri Trade combines agriculture and trading to cultivate crops and allow investors to participate in the process, fostering a symbiotic relationship between traditional agriculture and modern financial markets.</a:t>
            </a:r>
            <a:endParaRPr lang="en-US" sz="1482" dirty="0"/>
          </a:p>
        </p:txBody>
      </p:sp>
      <p:sp>
        <p:nvSpPr>
          <p:cNvPr id="8" name="Text 5"/>
          <p:cNvSpPr/>
          <p:nvPr/>
        </p:nvSpPr>
        <p:spPr>
          <a:xfrm>
            <a:off x="6192203" y="3567827"/>
            <a:ext cx="4640580" cy="294084"/>
          </a:xfrm>
          <a:prstGeom prst="rect">
            <a:avLst/>
          </a:prstGeom>
          <a:noFill/>
          <a:ln/>
        </p:spPr>
        <p:txBody>
          <a:bodyPr wrap="none" rtlCol="0" anchor="t"/>
          <a:lstStyle/>
          <a:p>
            <a:pPr marL="0" indent="0">
              <a:lnSpc>
                <a:spcPts val="2316"/>
              </a:lnSpc>
              <a:buNone/>
            </a:pPr>
            <a:r>
              <a:rPr lang="en-US" sz="1853" b="1" dirty="0">
                <a:solidFill>
                  <a:srgbClr val="272D45"/>
                </a:solidFill>
                <a:latin typeface="Kanit" pitchFamily="34" charset="0"/>
                <a:ea typeface="Kanit" pitchFamily="34" charset="-122"/>
                <a:cs typeface="Kanit" pitchFamily="34" charset="-120"/>
              </a:rPr>
              <a:t>Real-time Virtual 3D Land Representation</a:t>
            </a:r>
            <a:endParaRPr lang="en-US" sz="1853" dirty="0"/>
          </a:p>
        </p:txBody>
      </p:sp>
      <p:sp>
        <p:nvSpPr>
          <p:cNvPr id="9" name="Text 6"/>
          <p:cNvSpPr/>
          <p:nvPr/>
        </p:nvSpPr>
        <p:spPr>
          <a:xfrm>
            <a:off x="6192203" y="4144208"/>
            <a:ext cx="7732395" cy="903327"/>
          </a:xfrm>
          <a:prstGeom prst="rect">
            <a:avLst/>
          </a:prstGeom>
          <a:noFill/>
          <a:ln/>
        </p:spPr>
        <p:txBody>
          <a:bodyPr wrap="square" rtlCol="0" anchor="t"/>
          <a:lstStyle/>
          <a:p>
            <a:pPr marL="0" indent="0">
              <a:lnSpc>
                <a:spcPts val="2371"/>
              </a:lnSpc>
              <a:buNone/>
            </a:pPr>
            <a:r>
              <a:rPr lang="en-US" sz="1482" dirty="0">
                <a:solidFill>
                  <a:srgbClr val="2C3249"/>
                </a:solidFill>
                <a:latin typeface="Martel Sans" pitchFamily="34" charset="0"/>
                <a:ea typeface="Martel Sans" pitchFamily="34" charset="-122"/>
                <a:cs typeface="Martel Sans" pitchFamily="34" charset="-120"/>
              </a:rPr>
              <a:t>Agri Trade uses a webapp to create a virtual 3D representation of farmland. This immersive experience allows investors to actively engage in cultivation activities and make informed decisions.</a:t>
            </a:r>
            <a:endParaRPr lang="en-US" sz="1482" dirty="0"/>
          </a:p>
        </p:txBody>
      </p:sp>
      <p:sp>
        <p:nvSpPr>
          <p:cNvPr id="10" name="Text 7"/>
          <p:cNvSpPr/>
          <p:nvPr/>
        </p:nvSpPr>
        <p:spPr>
          <a:xfrm>
            <a:off x="6192203" y="5329833"/>
            <a:ext cx="3185160" cy="294084"/>
          </a:xfrm>
          <a:prstGeom prst="rect">
            <a:avLst/>
          </a:prstGeom>
          <a:noFill/>
          <a:ln/>
        </p:spPr>
        <p:txBody>
          <a:bodyPr wrap="none" rtlCol="0" anchor="t"/>
          <a:lstStyle/>
          <a:p>
            <a:pPr marL="0" indent="0">
              <a:lnSpc>
                <a:spcPts val="2316"/>
              </a:lnSpc>
              <a:buNone/>
            </a:pPr>
            <a:r>
              <a:rPr lang="en-US" sz="1853" b="1" dirty="0">
                <a:solidFill>
                  <a:srgbClr val="272D45"/>
                </a:solidFill>
                <a:latin typeface="Kanit" pitchFamily="34" charset="0"/>
                <a:ea typeface="Kanit" pitchFamily="34" charset="-122"/>
                <a:cs typeface="Kanit" pitchFamily="34" charset="-120"/>
              </a:rPr>
              <a:t>Digital Land Split into Shares</a:t>
            </a:r>
            <a:endParaRPr lang="en-US" sz="1853" dirty="0"/>
          </a:p>
        </p:txBody>
      </p:sp>
      <p:sp>
        <p:nvSpPr>
          <p:cNvPr id="11" name="Text 8"/>
          <p:cNvSpPr/>
          <p:nvPr/>
        </p:nvSpPr>
        <p:spPr>
          <a:xfrm>
            <a:off x="6192203" y="5906214"/>
            <a:ext cx="7732395" cy="1505545"/>
          </a:xfrm>
          <a:prstGeom prst="rect">
            <a:avLst/>
          </a:prstGeom>
          <a:noFill/>
          <a:ln/>
        </p:spPr>
        <p:txBody>
          <a:bodyPr wrap="square" rtlCol="0" anchor="t"/>
          <a:lstStyle/>
          <a:p>
            <a:pPr marL="0" indent="0">
              <a:lnSpc>
                <a:spcPts val="2371"/>
              </a:lnSpc>
              <a:buNone/>
            </a:pPr>
            <a:r>
              <a:rPr lang="en-US" sz="1482" dirty="0">
                <a:solidFill>
                  <a:srgbClr val="2C3249"/>
                </a:solidFill>
                <a:latin typeface="Martel Sans" pitchFamily="34" charset="0"/>
                <a:ea typeface="Martel Sans" pitchFamily="34" charset="-122"/>
                <a:cs typeface="Martel Sans" pitchFamily="34" charset="-120"/>
              </a:rPr>
              <a:t>Agri Trade revolutionizes ownership by digitizing land and dividing it into virtual shares. Investors buy these shares, gaining a stake in agricultural land and establishing a direct connection to the cultivation process. This streamlined ownership model enhances investment accessibility while fostering investor involvement in real-world farming activities.</a:t>
            </a:r>
            <a:endParaRPr lang="en-US" sz="1482"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511064"/>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8511064"/>
          </a:xfrm>
          <a:prstGeom prst="rect">
            <a:avLst/>
          </a:prstGeom>
        </p:spPr>
      </p:pic>
      <p:sp>
        <p:nvSpPr>
          <p:cNvPr id="5" name="Shape 2"/>
          <p:cNvSpPr/>
          <p:nvPr/>
        </p:nvSpPr>
        <p:spPr>
          <a:xfrm>
            <a:off x="0" y="0"/>
            <a:ext cx="14630400" cy="8511064"/>
          </a:xfrm>
          <a:prstGeom prst="rect">
            <a:avLst/>
          </a:prstGeom>
          <a:solidFill>
            <a:srgbClr val="FFFFFF">
              <a:alpha val="85000"/>
            </a:srgbClr>
          </a:solidFill>
          <a:ln/>
        </p:spPr>
      </p:sp>
      <p:sp>
        <p:nvSpPr>
          <p:cNvPr id="6" name="Text 3"/>
          <p:cNvSpPr/>
          <p:nvPr/>
        </p:nvSpPr>
        <p:spPr>
          <a:xfrm>
            <a:off x="3145869" y="482679"/>
            <a:ext cx="4213146" cy="658178"/>
          </a:xfrm>
          <a:prstGeom prst="rect">
            <a:avLst/>
          </a:prstGeom>
          <a:noFill/>
          <a:ln/>
        </p:spPr>
        <p:txBody>
          <a:bodyPr wrap="none" rtlCol="0" anchor="t"/>
          <a:lstStyle/>
          <a:p>
            <a:pPr marL="0" indent="0">
              <a:lnSpc>
                <a:spcPts val="5184"/>
              </a:lnSpc>
              <a:buNone/>
            </a:pPr>
            <a:r>
              <a:rPr lang="en-US" sz="4147" dirty="0">
                <a:solidFill>
                  <a:srgbClr val="272D45"/>
                </a:solidFill>
                <a:latin typeface="Kanit" pitchFamily="34" charset="0"/>
                <a:ea typeface="Kanit" pitchFamily="34" charset="-122"/>
                <a:cs typeface="Kanit" pitchFamily="34" charset="-120"/>
              </a:rPr>
              <a:t>How It Works</a:t>
            </a:r>
            <a:endParaRPr lang="en-US" sz="4147" dirty="0"/>
          </a:p>
        </p:txBody>
      </p:sp>
      <p:sp>
        <p:nvSpPr>
          <p:cNvPr id="7" name="Text 4"/>
          <p:cNvSpPr/>
          <p:nvPr/>
        </p:nvSpPr>
        <p:spPr>
          <a:xfrm>
            <a:off x="3145869" y="1404104"/>
            <a:ext cx="8338542" cy="548402"/>
          </a:xfrm>
          <a:prstGeom prst="rect">
            <a:avLst/>
          </a:prstGeom>
          <a:noFill/>
          <a:ln/>
        </p:spPr>
        <p:txBody>
          <a:bodyPr wrap="square" rtlCol="0" anchor="t"/>
          <a:lstStyle/>
          <a:p>
            <a:pPr marL="0" indent="0">
              <a:lnSpc>
                <a:spcPts val="2160"/>
              </a:lnSpc>
              <a:buNone/>
            </a:pPr>
            <a:r>
              <a:rPr lang="en-US" sz="1728" b="1" dirty="0">
                <a:solidFill>
                  <a:srgbClr val="272D45"/>
                </a:solidFill>
                <a:latin typeface="Kanit" pitchFamily="34" charset="0"/>
                <a:ea typeface="Kanit" pitchFamily="34" charset="-122"/>
                <a:cs typeface="Kanit" pitchFamily="34" charset="-120"/>
              </a:rPr>
              <a:t>Process from Investment to Cultivation: Investor's Role and Decision-making Power</a:t>
            </a:r>
            <a:endParaRPr lang="en-US" sz="1728" dirty="0"/>
          </a:p>
        </p:txBody>
      </p:sp>
      <p:sp>
        <p:nvSpPr>
          <p:cNvPr id="8" name="Text 5"/>
          <p:cNvSpPr/>
          <p:nvPr/>
        </p:nvSpPr>
        <p:spPr>
          <a:xfrm>
            <a:off x="3145869" y="2215753"/>
            <a:ext cx="8338542" cy="1403747"/>
          </a:xfrm>
          <a:prstGeom prst="rect">
            <a:avLst/>
          </a:prstGeom>
          <a:noFill/>
          <a:ln/>
        </p:spPr>
        <p:txBody>
          <a:bodyPr wrap="square" rtlCol="0" anchor="t"/>
          <a:lstStyle/>
          <a:p>
            <a:pPr marL="0" indent="0">
              <a:lnSpc>
                <a:spcPts val="2212"/>
              </a:lnSpc>
              <a:buNone/>
            </a:pPr>
            <a:r>
              <a:rPr lang="en-US" sz="1382" dirty="0">
                <a:solidFill>
                  <a:srgbClr val="2C3249"/>
                </a:solidFill>
                <a:latin typeface="Martel Sans" pitchFamily="34" charset="0"/>
                <a:ea typeface="Martel Sans" pitchFamily="34" charset="-122"/>
                <a:cs typeface="Martel Sans" pitchFamily="34" charset="-120"/>
              </a:rPr>
              <a:t>The Agri Trade model follows a systematic process, starting with investor participation through financial investment. Investors, holding virtual shares, assume a pivotal role in decision-making regarding various farming stages. From determining the type of crops to be planted to making strategic decisions throughout the cultivation process, investors actively shape the trajectory of agricultural activities.</a:t>
            </a:r>
            <a:endParaRPr lang="en-US" sz="1382" dirty="0"/>
          </a:p>
        </p:txBody>
      </p:sp>
      <p:sp>
        <p:nvSpPr>
          <p:cNvPr id="9" name="Text 6"/>
          <p:cNvSpPr/>
          <p:nvPr/>
        </p:nvSpPr>
        <p:spPr>
          <a:xfrm>
            <a:off x="3145869" y="3882747"/>
            <a:ext cx="7360920" cy="274201"/>
          </a:xfrm>
          <a:prstGeom prst="rect">
            <a:avLst/>
          </a:prstGeom>
          <a:noFill/>
          <a:ln/>
        </p:spPr>
        <p:txBody>
          <a:bodyPr wrap="none" rtlCol="0" anchor="t"/>
          <a:lstStyle/>
          <a:p>
            <a:pPr marL="0" indent="0">
              <a:lnSpc>
                <a:spcPts val="2160"/>
              </a:lnSpc>
              <a:buNone/>
            </a:pPr>
            <a:r>
              <a:rPr lang="en-US" sz="1728" b="1" dirty="0">
                <a:solidFill>
                  <a:srgbClr val="272D45"/>
                </a:solidFill>
                <a:latin typeface="Kanit" pitchFamily="34" charset="0"/>
                <a:ea typeface="Kanit" pitchFamily="34" charset="-122"/>
                <a:cs typeface="Kanit" pitchFamily="34" charset="-120"/>
              </a:rPr>
              <a:t>Steps of Farming Covered: Seeding, Watering, Maintenance, Harvest, etc.</a:t>
            </a:r>
            <a:endParaRPr lang="en-US" sz="1728" dirty="0"/>
          </a:p>
        </p:txBody>
      </p:sp>
      <p:sp>
        <p:nvSpPr>
          <p:cNvPr id="10" name="Text 7"/>
          <p:cNvSpPr/>
          <p:nvPr/>
        </p:nvSpPr>
        <p:spPr>
          <a:xfrm>
            <a:off x="3145869" y="4420195"/>
            <a:ext cx="8338542" cy="1403747"/>
          </a:xfrm>
          <a:prstGeom prst="rect">
            <a:avLst/>
          </a:prstGeom>
          <a:noFill/>
          <a:ln/>
        </p:spPr>
        <p:txBody>
          <a:bodyPr wrap="square" rtlCol="0" anchor="t"/>
          <a:lstStyle/>
          <a:p>
            <a:pPr marL="0" indent="0">
              <a:lnSpc>
                <a:spcPts val="2212"/>
              </a:lnSpc>
              <a:buNone/>
            </a:pPr>
            <a:r>
              <a:rPr lang="en-US" sz="1382" dirty="0">
                <a:solidFill>
                  <a:srgbClr val="2C3249"/>
                </a:solidFill>
                <a:latin typeface="Martel Sans" pitchFamily="34" charset="0"/>
                <a:ea typeface="Martel Sans" pitchFamily="34" charset="-122"/>
                <a:cs typeface="Martel Sans" pitchFamily="34" charset="-120"/>
              </a:rPr>
              <a:t>Agri Trade comprehensively covers the entire farming lifecycle. Investors are involved in critical stages such as seeding, watering, maintenance, and harvesting. Each step is meticulously managed through the digital platform, ensuring that investor decisions directly impact the real-world cultivation process, creating a symbiotic relationship between virtual engagement and physical farming.</a:t>
            </a:r>
            <a:endParaRPr lang="en-US" sz="1382" dirty="0"/>
          </a:p>
        </p:txBody>
      </p:sp>
      <p:sp>
        <p:nvSpPr>
          <p:cNvPr id="11" name="Text 8"/>
          <p:cNvSpPr/>
          <p:nvPr/>
        </p:nvSpPr>
        <p:spPr>
          <a:xfrm>
            <a:off x="3145869" y="6087189"/>
            <a:ext cx="5013960" cy="274201"/>
          </a:xfrm>
          <a:prstGeom prst="rect">
            <a:avLst/>
          </a:prstGeom>
          <a:noFill/>
          <a:ln/>
        </p:spPr>
        <p:txBody>
          <a:bodyPr wrap="none" rtlCol="0" anchor="t"/>
          <a:lstStyle/>
          <a:p>
            <a:pPr marL="0" indent="0">
              <a:lnSpc>
                <a:spcPts val="2160"/>
              </a:lnSpc>
              <a:buNone/>
            </a:pPr>
            <a:r>
              <a:rPr lang="en-US" sz="1728" b="1" dirty="0">
                <a:solidFill>
                  <a:srgbClr val="272D45"/>
                </a:solidFill>
                <a:latin typeface="Kanit" pitchFamily="34" charset="0"/>
                <a:ea typeface="Kanit" pitchFamily="34" charset="-122"/>
                <a:cs typeface="Kanit" pitchFamily="34" charset="-120"/>
              </a:rPr>
              <a:t>Real-time Management and Updates to Investors</a:t>
            </a:r>
            <a:endParaRPr lang="en-US" sz="1728" dirty="0"/>
          </a:p>
        </p:txBody>
      </p:sp>
      <p:sp>
        <p:nvSpPr>
          <p:cNvPr id="12" name="Text 9"/>
          <p:cNvSpPr/>
          <p:nvPr/>
        </p:nvSpPr>
        <p:spPr>
          <a:xfrm>
            <a:off x="3145869" y="6624638"/>
            <a:ext cx="8338542" cy="1403747"/>
          </a:xfrm>
          <a:prstGeom prst="rect">
            <a:avLst/>
          </a:prstGeom>
          <a:noFill/>
          <a:ln/>
        </p:spPr>
        <p:txBody>
          <a:bodyPr wrap="square" rtlCol="0" anchor="t"/>
          <a:lstStyle/>
          <a:p>
            <a:pPr marL="0" indent="0">
              <a:lnSpc>
                <a:spcPts val="2212"/>
              </a:lnSpc>
              <a:buNone/>
            </a:pPr>
            <a:r>
              <a:rPr lang="en-US" sz="1382" dirty="0">
                <a:solidFill>
                  <a:srgbClr val="2C3249"/>
                </a:solidFill>
                <a:latin typeface="Martel Sans" pitchFamily="34" charset="0"/>
                <a:ea typeface="Martel Sans" pitchFamily="34" charset="-122"/>
                <a:cs typeface="Martel Sans" pitchFamily="34" charset="-120"/>
              </a:rPr>
              <a:t>One of the key features of Agri Trade is its commitment to real-time transparency. Investors receive continuous updates on the progress of farming activities, market conditions, and any external factors influencing their investment. This dynamic and responsive system empowers investors with the information needed to make informed decisions throughout the cultivation cycle.</a:t>
            </a:r>
            <a:endParaRPr lang="en-US" sz="1382"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2401610"/>
          </a:xfrm>
          <a:prstGeom prst="rect">
            <a:avLst/>
          </a:prstGeom>
        </p:spPr>
      </p:pic>
      <p:sp>
        <p:nvSpPr>
          <p:cNvPr id="5" name="Text 2"/>
          <p:cNvSpPr/>
          <p:nvPr/>
        </p:nvSpPr>
        <p:spPr>
          <a:xfrm>
            <a:off x="2752011" y="2929890"/>
            <a:ext cx="9126260" cy="1200626"/>
          </a:xfrm>
          <a:prstGeom prst="rect">
            <a:avLst/>
          </a:prstGeom>
          <a:noFill/>
          <a:ln/>
        </p:spPr>
        <p:txBody>
          <a:bodyPr wrap="square" rtlCol="0" anchor="t"/>
          <a:lstStyle/>
          <a:p>
            <a:pPr marL="0" indent="0">
              <a:lnSpc>
                <a:spcPts val="4728"/>
              </a:lnSpc>
              <a:buNone/>
            </a:pPr>
            <a:r>
              <a:rPr lang="en-US" sz="3782" dirty="0">
                <a:solidFill>
                  <a:srgbClr val="272D45"/>
                </a:solidFill>
                <a:latin typeface="Kanit" pitchFamily="34" charset="0"/>
                <a:ea typeface="Kanit" pitchFamily="34" charset="-122"/>
                <a:cs typeface="Kanit" pitchFamily="34" charset="-120"/>
              </a:rPr>
              <a:t>The role of agriculture in addressing hunger</a:t>
            </a:r>
            <a:endParaRPr lang="en-US" sz="3782" dirty="0"/>
          </a:p>
        </p:txBody>
      </p:sp>
      <p:sp>
        <p:nvSpPr>
          <p:cNvPr id="6" name="Shape 3"/>
          <p:cNvSpPr/>
          <p:nvPr/>
        </p:nvSpPr>
        <p:spPr>
          <a:xfrm>
            <a:off x="2752011" y="4418648"/>
            <a:ext cx="2914055" cy="3282672"/>
          </a:xfrm>
          <a:prstGeom prst="roundRect">
            <a:avLst>
              <a:gd name="adj" fmla="val 2967"/>
            </a:avLst>
          </a:prstGeom>
          <a:solidFill>
            <a:srgbClr val="DFECE9"/>
          </a:solidFill>
          <a:ln w="11906">
            <a:solidFill>
              <a:srgbClr val="C5D2CF"/>
            </a:solidFill>
            <a:prstDash val="solid"/>
          </a:ln>
        </p:spPr>
      </p:sp>
      <p:sp>
        <p:nvSpPr>
          <p:cNvPr id="7" name="Text 4"/>
          <p:cNvSpPr/>
          <p:nvPr/>
        </p:nvSpPr>
        <p:spPr>
          <a:xfrm>
            <a:off x="2955965" y="4622602"/>
            <a:ext cx="2286000" cy="300157"/>
          </a:xfrm>
          <a:prstGeom prst="rect">
            <a:avLst/>
          </a:prstGeom>
          <a:noFill/>
          <a:ln/>
        </p:spPr>
        <p:txBody>
          <a:bodyPr wrap="none" rtlCol="0" anchor="t"/>
          <a:lstStyle/>
          <a:p>
            <a:pPr marL="0" indent="0">
              <a:lnSpc>
                <a:spcPts val="2364"/>
              </a:lnSpc>
              <a:buNone/>
            </a:pPr>
            <a:r>
              <a:rPr lang="en-US" sz="1891" dirty="0">
                <a:solidFill>
                  <a:srgbClr val="2C3249"/>
                </a:solidFill>
                <a:latin typeface="Kanit" pitchFamily="34" charset="0"/>
                <a:ea typeface="Kanit" pitchFamily="34" charset="-122"/>
                <a:cs typeface="Kanit" pitchFamily="34" charset="-120"/>
              </a:rPr>
              <a:t>Sustainable Practices</a:t>
            </a:r>
            <a:endParaRPr lang="en-US" sz="1891" dirty="0"/>
          </a:p>
        </p:txBody>
      </p:sp>
      <p:sp>
        <p:nvSpPr>
          <p:cNvPr id="8" name="Text 5"/>
          <p:cNvSpPr/>
          <p:nvPr/>
        </p:nvSpPr>
        <p:spPr>
          <a:xfrm>
            <a:off x="2955965" y="5038011"/>
            <a:ext cx="2506147" cy="2459355"/>
          </a:xfrm>
          <a:prstGeom prst="rect">
            <a:avLst/>
          </a:prstGeom>
          <a:noFill/>
          <a:ln/>
        </p:spPr>
        <p:txBody>
          <a:bodyPr wrap="square" rtlCol="0" anchor="t"/>
          <a:lstStyle/>
          <a:p>
            <a:pPr marL="0" indent="0">
              <a:lnSpc>
                <a:spcPts val="2421"/>
              </a:lnSpc>
              <a:buNone/>
            </a:pPr>
            <a:r>
              <a:rPr lang="en-US" sz="1513" dirty="0">
                <a:solidFill>
                  <a:srgbClr val="2C3249"/>
                </a:solidFill>
                <a:latin typeface="Martel Sans" pitchFamily="34" charset="0"/>
                <a:ea typeface="Martel Sans" pitchFamily="34" charset="-122"/>
                <a:cs typeface="Martel Sans" pitchFamily="34" charset="-120"/>
              </a:rPr>
              <a:t>Agriculture plays a vital role in addressing hunger by implementing sustainable farming methods that ensure long-term food security and reduce environmental impact.</a:t>
            </a:r>
            <a:endParaRPr lang="en-US" sz="1513" dirty="0"/>
          </a:p>
        </p:txBody>
      </p:sp>
      <p:sp>
        <p:nvSpPr>
          <p:cNvPr id="9" name="Shape 6"/>
          <p:cNvSpPr/>
          <p:nvPr/>
        </p:nvSpPr>
        <p:spPr>
          <a:xfrm>
            <a:off x="5858113" y="4418648"/>
            <a:ext cx="2914055" cy="3282672"/>
          </a:xfrm>
          <a:prstGeom prst="roundRect">
            <a:avLst>
              <a:gd name="adj" fmla="val 2967"/>
            </a:avLst>
          </a:prstGeom>
          <a:solidFill>
            <a:srgbClr val="DFECE9"/>
          </a:solidFill>
          <a:ln w="11906">
            <a:solidFill>
              <a:srgbClr val="C5D2CF"/>
            </a:solidFill>
            <a:prstDash val="solid"/>
          </a:ln>
        </p:spPr>
      </p:sp>
      <p:sp>
        <p:nvSpPr>
          <p:cNvPr id="10" name="Text 7"/>
          <p:cNvSpPr/>
          <p:nvPr/>
        </p:nvSpPr>
        <p:spPr>
          <a:xfrm>
            <a:off x="6062067" y="4622602"/>
            <a:ext cx="2506147" cy="600313"/>
          </a:xfrm>
          <a:prstGeom prst="rect">
            <a:avLst/>
          </a:prstGeom>
          <a:noFill/>
          <a:ln/>
        </p:spPr>
        <p:txBody>
          <a:bodyPr wrap="square" rtlCol="0" anchor="t"/>
          <a:lstStyle/>
          <a:p>
            <a:pPr marL="0" indent="0">
              <a:lnSpc>
                <a:spcPts val="2364"/>
              </a:lnSpc>
              <a:buNone/>
            </a:pPr>
            <a:r>
              <a:rPr lang="en-US" sz="1891" dirty="0">
                <a:solidFill>
                  <a:srgbClr val="2C3249"/>
                </a:solidFill>
                <a:latin typeface="Kanit" pitchFamily="34" charset="0"/>
                <a:ea typeface="Kanit" pitchFamily="34" charset="-122"/>
                <a:cs typeface="Kanit" pitchFamily="34" charset="-120"/>
              </a:rPr>
              <a:t>Community Empowerment</a:t>
            </a:r>
            <a:endParaRPr lang="en-US" sz="1891" dirty="0"/>
          </a:p>
        </p:txBody>
      </p:sp>
      <p:sp>
        <p:nvSpPr>
          <p:cNvPr id="11" name="Text 8"/>
          <p:cNvSpPr/>
          <p:nvPr/>
        </p:nvSpPr>
        <p:spPr>
          <a:xfrm>
            <a:off x="6062067" y="5338167"/>
            <a:ext cx="2506147" cy="1844516"/>
          </a:xfrm>
          <a:prstGeom prst="rect">
            <a:avLst/>
          </a:prstGeom>
          <a:noFill/>
          <a:ln/>
        </p:spPr>
        <p:txBody>
          <a:bodyPr wrap="square" rtlCol="0" anchor="t"/>
          <a:lstStyle/>
          <a:p>
            <a:pPr marL="0" indent="0">
              <a:lnSpc>
                <a:spcPts val="2421"/>
              </a:lnSpc>
              <a:buNone/>
            </a:pPr>
            <a:r>
              <a:rPr lang="en-US" sz="1513" dirty="0">
                <a:solidFill>
                  <a:srgbClr val="2C3249"/>
                </a:solidFill>
                <a:latin typeface="Martel Sans" pitchFamily="34" charset="0"/>
                <a:ea typeface="Martel Sans" pitchFamily="34" charset="-122"/>
                <a:cs typeface="Martel Sans" pitchFamily="34" charset="-120"/>
              </a:rPr>
              <a:t>Agriculture serves as a cornerstone for community development, providing livelihoods, fostering self-sufficiency, and promoting economic stability.</a:t>
            </a:r>
            <a:endParaRPr lang="en-US" sz="1513" dirty="0"/>
          </a:p>
        </p:txBody>
      </p:sp>
      <p:sp>
        <p:nvSpPr>
          <p:cNvPr id="12" name="Shape 9"/>
          <p:cNvSpPr/>
          <p:nvPr/>
        </p:nvSpPr>
        <p:spPr>
          <a:xfrm>
            <a:off x="8964216" y="4418648"/>
            <a:ext cx="2914055" cy="3282672"/>
          </a:xfrm>
          <a:prstGeom prst="roundRect">
            <a:avLst>
              <a:gd name="adj" fmla="val 2967"/>
            </a:avLst>
          </a:prstGeom>
          <a:solidFill>
            <a:srgbClr val="DFECE9"/>
          </a:solidFill>
          <a:ln w="11906">
            <a:solidFill>
              <a:srgbClr val="C5D2CF"/>
            </a:solidFill>
            <a:prstDash val="solid"/>
          </a:ln>
        </p:spPr>
      </p:sp>
      <p:sp>
        <p:nvSpPr>
          <p:cNvPr id="13" name="Text 10"/>
          <p:cNvSpPr/>
          <p:nvPr/>
        </p:nvSpPr>
        <p:spPr>
          <a:xfrm>
            <a:off x="9168170" y="4622602"/>
            <a:ext cx="2339340" cy="300157"/>
          </a:xfrm>
          <a:prstGeom prst="rect">
            <a:avLst/>
          </a:prstGeom>
          <a:noFill/>
          <a:ln/>
        </p:spPr>
        <p:txBody>
          <a:bodyPr wrap="none" rtlCol="0" anchor="t"/>
          <a:lstStyle/>
          <a:p>
            <a:pPr marL="0" indent="0">
              <a:lnSpc>
                <a:spcPts val="2364"/>
              </a:lnSpc>
              <a:buNone/>
            </a:pPr>
            <a:r>
              <a:rPr lang="en-US" sz="1891" dirty="0">
                <a:solidFill>
                  <a:srgbClr val="2C3249"/>
                </a:solidFill>
                <a:latin typeface="Kanit" pitchFamily="34" charset="0"/>
                <a:ea typeface="Kanit" pitchFamily="34" charset="-122"/>
                <a:cs typeface="Kanit" pitchFamily="34" charset="-120"/>
              </a:rPr>
              <a:t>Educational Initiatives</a:t>
            </a:r>
            <a:endParaRPr lang="en-US" sz="1891" dirty="0"/>
          </a:p>
        </p:txBody>
      </p:sp>
      <p:sp>
        <p:nvSpPr>
          <p:cNvPr id="14" name="Text 11"/>
          <p:cNvSpPr/>
          <p:nvPr/>
        </p:nvSpPr>
        <p:spPr>
          <a:xfrm>
            <a:off x="9168170" y="5038011"/>
            <a:ext cx="2506147" cy="2459355"/>
          </a:xfrm>
          <a:prstGeom prst="rect">
            <a:avLst/>
          </a:prstGeom>
          <a:noFill/>
          <a:ln/>
        </p:spPr>
        <p:txBody>
          <a:bodyPr wrap="square" rtlCol="0" anchor="t"/>
          <a:lstStyle/>
          <a:p>
            <a:pPr marL="0" indent="0">
              <a:lnSpc>
                <a:spcPts val="2421"/>
              </a:lnSpc>
              <a:buNone/>
            </a:pPr>
            <a:r>
              <a:rPr lang="en-US" sz="1513" dirty="0">
                <a:solidFill>
                  <a:srgbClr val="2C3249"/>
                </a:solidFill>
                <a:latin typeface="Martel Sans" pitchFamily="34" charset="0"/>
                <a:ea typeface="Martel Sans" pitchFamily="34" charset="-122"/>
                <a:cs typeface="Martel Sans" pitchFamily="34" charset="-120"/>
              </a:rPr>
              <a:t>Investing in agricultural education and innovation is essential for developing solutions to hunger and equipping future generations with the knowledge to sustainably address food insecurity.</a:t>
            </a:r>
            <a:endParaRPr lang="en-US" sz="1513"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769144" y="661749"/>
            <a:ext cx="9434512" cy="1281827"/>
          </a:xfrm>
          <a:prstGeom prst="rect">
            <a:avLst/>
          </a:prstGeom>
          <a:noFill/>
          <a:ln/>
        </p:spPr>
        <p:txBody>
          <a:bodyPr wrap="square" rtlCol="0" anchor="t"/>
          <a:lstStyle/>
          <a:p>
            <a:pPr marL="0" indent="0">
              <a:lnSpc>
                <a:spcPts val="5047"/>
              </a:lnSpc>
              <a:buNone/>
            </a:pPr>
            <a:r>
              <a:rPr lang="en-US" sz="4038" dirty="0">
                <a:solidFill>
                  <a:srgbClr val="272D45"/>
                </a:solidFill>
                <a:latin typeface="Kanit" pitchFamily="34" charset="0"/>
                <a:ea typeface="Kanit" pitchFamily="34" charset="-122"/>
                <a:cs typeface="Kanit" pitchFamily="34" charset="-120"/>
              </a:rPr>
              <a:t>The importance of trading in agricultural products</a:t>
            </a:r>
            <a:endParaRPr lang="en-US" sz="4038" dirty="0"/>
          </a:p>
        </p:txBody>
      </p:sp>
      <p:pic>
        <p:nvPicPr>
          <p:cNvPr id="6" name="Image 1" descr="preencoded.png"/>
          <p:cNvPicPr>
            <a:picLocks noChangeAspect="1"/>
          </p:cNvPicPr>
          <p:nvPr/>
        </p:nvPicPr>
        <p:blipFill>
          <a:blip r:embed="rId4"/>
          <a:stretch>
            <a:fillRect/>
          </a:stretch>
        </p:blipFill>
        <p:spPr>
          <a:xfrm>
            <a:off x="769144" y="2251234"/>
            <a:ext cx="1025485" cy="1640800"/>
          </a:xfrm>
          <a:prstGeom prst="rect">
            <a:avLst/>
          </a:prstGeom>
        </p:spPr>
      </p:pic>
      <p:sp>
        <p:nvSpPr>
          <p:cNvPr id="7" name="Text 3"/>
          <p:cNvSpPr/>
          <p:nvPr/>
        </p:nvSpPr>
        <p:spPr>
          <a:xfrm>
            <a:off x="2102287" y="2456259"/>
            <a:ext cx="2453640" cy="320397"/>
          </a:xfrm>
          <a:prstGeom prst="rect">
            <a:avLst/>
          </a:prstGeom>
          <a:noFill/>
          <a:ln/>
        </p:spPr>
        <p:txBody>
          <a:bodyPr wrap="none" rtlCol="0" anchor="t"/>
          <a:lstStyle/>
          <a:p>
            <a:pPr marL="0" indent="0" algn="l">
              <a:lnSpc>
                <a:spcPts val="2523"/>
              </a:lnSpc>
              <a:buNone/>
            </a:pPr>
            <a:r>
              <a:rPr lang="en-US" sz="2019" b="1" dirty="0">
                <a:solidFill>
                  <a:srgbClr val="2C3249"/>
                </a:solidFill>
                <a:latin typeface="Kanit" pitchFamily="34" charset="0"/>
                <a:ea typeface="Kanit" pitchFamily="34" charset="-122"/>
                <a:cs typeface="Kanit" pitchFamily="34" charset="-120"/>
              </a:rPr>
              <a:t>Market Accessibility</a:t>
            </a:r>
            <a:endParaRPr lang="en-US" sz="2019" dirty="0"/>
          </a:p>
        </p:txBody>
      </p:sp>
      <p:sp>
        <p:nvSpPr>
          <p:cNvPr id="8" name="Text 4"/>
          <p:cNvSpPr/>
          <p:nvPr/>
        </p:nvSpPr>
        <p:spPr>
          <a:xfrm>
            <a:off x="2102287" y="2899648"/>
            <a:ext cx="8101370" cy="656273"/>
          </a:xfrm>
          <a:prstGeom prst="rect">
            <a:avLst/>
          </a:prstGeom>
          <a:noFill/>
          <a:ln/>
        </p:spPr>
        <p:txBody>
          <a:bodyPr wrap="square" rtlCol="0" anchor="t"/>
          <a:lstStyle/>
          <a:p>
            <a:pPr marL="0" indent="0" algn="l">
              <a:lnSpc>
                <a:spcPts val="2584"/>
              </a:lnSpc>
              <a:buNone/>
            </a:pPr>
            <a:r>
              <a:rPr lang="en-US" sz="1615" dirty="0">
                <a:solidFill>
                  <a:srgbClr val="2C3249"/>
                </a:solidFill>
                <a:latin typeface="Martel Sans" pitchFamily="34" charset="0"/>
                <a:ea typeface="Martel Sans" pitchFamily="34" charset="-122"/>
                <a:cs typeface="Martel Sans" pitchFamily="34" charset="-120"/>
              </a:rPr>
              <a:t>Facilitating the trading of agricultural products provides farmers with access to broader markets, creating opportunities for increased revenue and growth.</a:t>
            </a:r>
            <a:endParaRPr lang="en-US" sz="1615" dirty="0"/>
          </a:p>
        </p:txBody>
      </p:sp>
      <p:pic>
        <p:nvPicPr>
          <p:cNvPr id="9" name="Image 2" descr="preencoded.png"/>
          <p:cNvPicPr>
            <a:picLocks noChangeAspect="1"/>
          </p:cNvPicPr>
          <p:nvPr/>
        </p:nvPicPr>
        <p:blipFill>
          <a:blip r:embed="rId5"/>
          <a:stretch>
            <a:fillRect/>
          </a:stretch>
        </p:blipFill>
        <p:spPr>
          <a:xfrm>
            <a:off x="769144" y="3892034"/>
            <a:ext cx="1025485" cy="1837849"/>
          </a:xfrm>
          <a:prstGeom prst="rect">
            <a:avLst/>
          </a:prstGeom>
        </p:spPr>
      </p:pic>
      <p:sp>
        <p:nvSpPr>
          <p:cNvPr id="10" name="Text 5"/>
          <p:cNvSpPr/>
          <p:nvPr/>
        </p:nvSpPr>
        <p:spPr>
          <a:xfrm>
            <a:off x="2102287" y="4097060"/>
            <a:ext cx="2050971" cy="320397"/>
          </a:xfrm>
          <a:prstGeom prst="rect">
            <a:avLst/>
          </a:prstGeom>
          <a:noFill/>
          <a:ln/>
        </p:spPr>
        <p:txBody>
          <a:bodyPr wrap="none" rtlCol="0" anchor="t"/>
          <a:lstStyle/>
          <a:p>
            <a:pPr marL="0" indent="0" algn="l">
              <a:lnSpc>
                <a:spcPts val="2523"/>
              </a:lnSpc>
              <a:buNone/>
            </a:pPr>
            <a:r>
              <a:rPr lang="en-US" sz="2019" b="1" dirty="0">
                <a:solidFill>
                  <a:srgbClr val="2C3249"/>
                </a:solidFill>
                <a:latin typeface="Kanit" pitchFamily="34" charset="0"/>
                <a:ea typeface="Kanit" pitchFamily="34" charset="-122"/>
                <a:cs typeface="Kanit" pitchFamily="34" charset="-120"/>
              </a:rPr>
              <a:t>Consumer Reach</a:t>
            </a:r>
            <a:endParaRPr lang="en-US" sz="2019" dirty="0"/>
          </a:p>
        </p:txBody>
      </p:sp>
      <p:sp>
        <p:nvSpPr>
          <p:cNvPr id="11" name="Text 6"/>
          <p:cNvSpPr/>
          <p:nvPr/>
        </p:nvSpPr>
        <p:spPr>
          <a:xfrm>
            <a:off x="2102287" y="4540448"/>
            <a:ext cx="8101370" cy="984409"/>
          </a:xfrm>
          <a:prstGeom prst="rect">
            <a:avLst/>
          </a:prstGeom>
          <a:noFill/>
          <a:ln/>
        </p:spPr>
        <p:txBody>
          <a:bodyPr wrap="square" rtlCol="0" anchor="t"/>
          <a:lstStyle/>
          <a:p>
            <a:pPr marL="0" indent="0" algn="l">
              <a:lnSpc>
                <a:spcPts val="2584"/>
              </a:lnSpc>
              <a:buNone/>
            </a:pPr>
            <a:r>
              <a:rPr lang="en-US" sz="1615" dirty="0">
                <a:solidFill>
                  <a:srgbClr val="2C3249"/>
                </a:solidFill>
                <a:latin typeface="Martel Sans" pitchFamily="34" charset="0"/>
                <a:ea typeface="Martel Sans" pitchFamily="34" charset="-122"/>
                <a:cs typeface="Martel Sans" pitchFamily="34" charset="-120"/>
              </a:rPr>
              <a:t>Efficient trading channels enable the distribution of high-quality agricultural products to consumers worldwide, ensuring food accessibility and nutritional diversity.</a:t>
            </a:r>
            <a:endParaRPr lang="en-US" sz="1615" dirty="0"/>
          </a:p>
        </p:txBody>
      </p:sp>
      <p:pic>
        <p:nvPicPr>
          <p:cNvPr id="12" name="Image 3" descr="preencoded.png"/>
          <p:cNvPicPr>
            <a:picLocks noChangeAspect="1"/>
          </p:cNvPicPr>
          <p:nvPr/>
        </p:nvPicPr>
        <p:blipFill>
          <a:blip r:embed="rId6"/>
          <a:stretch>
            <a:fillRect/>
          </a:stretch>
        </p:blipFill>
        <p:spPr>
          <a:xfrm>
            <a:off x="769144" y="5729883"/>
            <a:ext cx="1025485" cy="1837849"/>
          </a:xfrm>
          <a:prstGeom prst="rect">
            <a:avLst/>
          </a:prstGeom>
        </p:spPr>
      </p:pic>
      <p:sp>
        <p:nvSpPr>
          <p:cNvPr id="13" name="Text 7"/>
          <p:cNvSpPr/>
          <p:nvPr/>
        </p:nvSpPr>
        <p:spPr>
          <a:xfrm>
            <a:off x="2102287" y="5934908"/>
            <a:ext cx="2674620" cy="320397"/>
          </a:xfrm>
          <a:prstGeom prst="rect">
            <a:avLst/>
          </a:prstGeom>
          <a:noFill/>
          <a:ln/>
        </p:spPr>
        <p:txBody>
          <a:bodyPr wrap="none" rtlCol="0" anchor="t"/>
          <a:lstStyle/>
          <a:p>
            <a:pPr marL="0" indent="0" algn="l">
              <a:lnSpc>
                <a:spcPts val="2523"/>
              </a:lnSpc>
              <a:buNone/>
            </a:pPr>
            <a:r>
              <a:rPr lang="en-US" sz="2019" b="1" dirty="0">
                <a:solidFill>
                  <a:srgbClr val="2C3249"/>
                </a:solidFill>
                <a:latin typeface="Kanit" pitchFamily="34" charset="0"/>
                <a:ea typeface="Kanit" pitchFamily="34" charset="-122"/>
                <a:cs typeface="Kanit" pitchFamily="34" charset="-120"/>
              </a:rPr>
              <a:t>Economic Stimulation</a:t>
            </a:r>
            <a:endParaRPr lang="en-US" sz="2019" dirty="0"/>
          </a:p>
        </p:txBody>
      </p:sp>
      <p:sp>
        <p:nvSpPr>
          <p:cNvPr id="14" name="Text 8"/>
          <p:cNvSpPr/>
          <p:nvPr/>
        </p:nvSpPr>
        <p:spPr>
          <a:xfrm>
            <a:off x="2102287" y="6378297"/>
            <a:ext cx="8101370" cy="984409"/>
          </a:xfrm>
          <a:prstGeom prst="rect">
            <a:avLst/>
          </a:prstGeom>
          <a:noFill/>
          <a:ln/>
        </p:spPr>
        <p:txBody>
          <a:bodyPr wrap="square" rtlCol="0" anchor="t"/>
          <a:lstStyle/>
          <a:p>
            <a:pPr marL="0" indent="0" algn="l">
              <a:lnSpc>
                <a:spcPts val="2584"/>
              </a:lnSpc>
              <a:buNone/>
            </a:pPr>
            <a:r>
              <a:rPr lang="en-US" sz="1615" dirty="0">
                <a:solidFill>
                  <a:srgbClr val="2C3249"/>
                </a:solidFill>
                <a:latin typeface="Martel Sans" pitchFamily="34" charset="0"/>
                <a:ea typeface="Martel Sans" pitchFamily="34" charset="-122"/>
                <a:cs typeface="Martel Sans" pitchFamily="34" charset="-120"/>
              </a:rPr>
              <a:t>Effective trading practices contribute to economic development, boosting the prosperity of farming communities and fostering sustainable agricultural practices.</a:t>
            </a:r>
            <a:endParaRPr lang="en-US" sz="161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447336"/>
            <a:ext cx="541782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Our mission and goals</a:t>
            </a:r>
            <a:endParaRPr lang="en-US" sz="4374" dirty="0"/>
          </a:p>
        </p:txBody>
      </p:sp>
      <p:sp>
        <p:nvSpPr>
          <p:cNvPr id="6" name="Shape 3"/>
          <p:cNvSpPr/>
          <p:nvPr/>
        </p:nvSpPr>
        <p:spPr>
          <a:xfrm>
            <a:off x="2037993" y="4474964"/>
            <a:ext cx="3370064" cy="3084790"/>
          </a:xfrm>
          <a:prstGeom prst="roundRect">
            <a:avLst>
              <a:gd name="adj" fmla="val 3241"/>
            </a:avLst>
          </a:prstGeom>
          <a:solidFill>
            <a:srgbClr val="DFECE9"/>
          </a:solidFill>
          <a:ln w="13811">
            <a:solidFill>
              <a:srgbClr val="C5D2CF"/>
            </a:solidFill>
            <a:prstDash val="solid"/>
          </a:ln>
        </p:spPr>
      </p:sp>
      <p:sp>
        <p:nvSpPr>
          <p:cNvPr id="7" name="Text 4"/>
          <p:cNvSpPr/>
          <p:nvPr/>
        </p:nvSpPr>
        <p:spPr>
          <a:xfrm>
            <a:off x="2273975" y="4710946"/>
            <a:ext cx="2221944" cy="347186"/>
          </a:xfrm>
          <a:prstGeom prst="rect">
            <a:avLst/>
          </a:prstGeom>
          <a:noFill/>
          <a:ln/>
        </p:spPr>
        <p:txBody>
          <a:bodyPr wrap="none" rtlCol="0" anchor="t"/>
          <a:lstStyle/>
          <a:p>
            <a:pPr marL="0" indent="0">
              <a:lnSpc>
                <a:spcPts val="2734"/>
              </a:lnSpc>
              <a:buNone/>
            </a:pPr>
            <a:r>
              <a:rPr lang="en-US" sz="2187" b="1" dirty="0">
                <a:solidFill>
                  <a:srgbClr val="2C3249"/>
                </a:solidFill>
                <a:latin typeface="Kanit" pitchFamily="34" charset="0"/>
                <a:ea typeface="Kanit" pitchFamily="34" charset="-122"/>
                <a:cs typeface="Kanit" pitchFamily="34" charset="-120"/>
              </a:rPr>
              <a:t>Zero Hunger</a:t>
            </a:r>
            <a:endParaRPr lang="en-US" sz="2187" dirty="0"/>
          </a:p>
        </p:txBody>
      </p:sp>
      <p:sp>
        <p:nvSpPr>
          <p:cNvPr id="8" name="Text 5"/>
          <p:cNvSpPr/>
          <p:nvPr/>
        </p:nvSpPr>
        <p:spPr>
          <a:xfrm>
            <a:off x="2273975" y="5191363"/>
            <a:ext cx="2898100" cy="2132409"/>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Our mission is to actively contribute to the global effort to achieve Zero Hunger by promoting sustainable agriculture and equitable trading practices.</a:t>
            </a:r>
            <a:endParaRPr lang="en-US" sz="1750" dirty="0"/>
          </a:p>
        </p:txBody>
      </p:sp>
      <p:sp>
        <p:nvSpPr>
          <p:cNvPr id="9" name="Shape 6"/>
          <p:cNvSpPr/>
          <p:nvPr/>
        </p:nvSpPr>
        <p:spPr>
          <a:xfrm>
            <a:off x="5630228" y="4474964"/>
            <a:ext cx="3370064" cy="3084790"/>
          </a:xfrm>
          <a:prstGeom prst="roundRect">
            <a:avLst>
              <a:gd name="adj" fmla="val 3241"/>
            </a:avLst>
          </a:prstGeom>
          <a:solidFill>
            <a:srgbClr val="DFECE9"/>
          </a:solidFill>
          <a:ln w="13811">
            <a:solidFill>
              <a:srgbClr val="C5D2CF"/>
            </a:solidFill>
            <a:prstDash val="solid"/>
          </a:ln>
        </p:spPr>
      </p:sp>
      <p:sp>
        <p:nvSpPr>
          <p:cNvPr id="10" name="Text 7"/>
          <p:cNvSpPr/>
          <p:nvPr/>
        </p:nvSpPr>
        <p:spPr>
          <a:xfrm>
            <a:off x="5866209" y="4710946"/>
            <a:ext cx="2430780" cy="347186"/>
          </a:xfrm>
          <a:prstGeom prst="rect">
            <a:avLst/>
          </a:prstGeom>
          <a:noFill/>
          <a:ln/>
        </p:spPr>
        <p:txBody>
          <a:bodyPr wrap="none" rtlCol="0" anchor="t"/>
          <a:lstStyle/>
          <a:p>
            <a:pPr marL="0" indent="0">
              <a:lnSpc>
                <a:spcPts val="2734"/>
              </a:lnSpc>
              <a:buNone/>
            </a:pPr>
            <a:r>
              <a:rPr lang="en-US" sz="2187" b="1" dirty="0">
                <a:solidFill>
                  <a:srgbClr val="2C3249"/>
                </a:solidFill>
                <a:latin typeface="Kanit" pitchFamily="34" charset="0"/>
                <a:ea typeface="Kanit" pitchFamily="34" charset="-122"/>
                <a:cs typeface="Kanit" pitchFamily="34" charset="-120"/>
              </a:rPr>
              <a:t>Community Impact</a:t>
            </a:r>
            <a:endParaRPr lang="en-US" sz="2187" dirty="0"/>
          </a:p>
        </p:txBody>
      </p:sp>
      <p:sp>
        <p:nvSpPr>
          <p:cNvPr id="11" name="Text 8"/>
          <p:cNvSpPr/>
          <p:nvPr/>
        </p:nvSpPr>
        <p:spPr>
          <a:xfrm>
            <a:off x="5866209" y="5191363"/>
            <a:ext cx="2898100" cy="2132409"/>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Empowering farming communities and ensuring food security for all is a core goal that drives the heart of Agri Trade's mission.</a:t>
            </a:r>
            <a:endParaRPr lang="en-US" sz="1750" dirty="0"/>
          </a:p>
        </p:txBody>
      </p:sp>
      <p:sp>
        <p:nvSpPr>
          <p:cNvPr id="12" name="Shape 9"/>
          <p:cNvSpPr/>
          <p:nvPr/>
        </p:nvSpPr>
        <p:spPr>
          <a:xfrm>
            <a:off x="9222462" y="4474964"/>
            <a:ext cx="3370064" cy="3084790"/>
          </a:xfrm>
          <a:prstGeom prst="roundRect">
            <a:avLst>
              <a:gd name="adj" fmla="val 3241"/>
            </a:avLst>
          </a:prstGeom>
          <a:solidFill>
            <a:srgbClr val="DFECE9"/>
          </a:solidFill>
          <a:ln w="13811">
            <a:solidFill>
              <a:srgbClr val="C5D2CF"/>
            </a:solidFill>
            <a:prstDash val="solid"/>
          </a:ln>
        </p:spPr>
      </p:sp>
      <p:sp>
        <p:nvSpPr>
          <p:cNvPr id="13" name="Text 10"/>
          <p:cNvSpPr/>
          <p:nvPr/>
        </p:nvSpPr>
        <p:spPr>
          <a:xfrm>
            <a:off x="9458444" y="4710946"/>
            <a:ext cx="2221944" cy="347186"/>
          </a:xfrm>
          <a:prstGeom prst="rect">
            <a:avLst/>
          </a:prstGeom>
          <a:noFill/>
          <a:ln/>
        </p:spPr>
        <p:txBody>
          <a:bodyPr wrap="none" rtlCol="0" anchor="t"/>
          <a:lstStyle/>
          <a:p>
            <a:pPr marL="0" indent="0">
              <a:lnSpc>
                <a:spcPts val="2734"/>
              </a:lnSpc>
              <a:buNone/>
            </a:pPr>
            <a:r>
              <a:rPr lang="en-US" sz="2187" b="1" dirty="0">
                <a:solidFill>
                  <a:srgbClr val="2C3249"/>
                </a:solidFill>
                <a:latin typeface="Kanit" pitchFamily="34" charset="0"/>
                <a:ea typeface="Kanit" pitchFamily="34" charset="-122"/>
                <a:cs typeface="Kanit" pitchFamily="34" charset="-120"/>
              </a:rPr>
              <a:t>Sustainability</a:t>
            </a:r>
            <a:endParaRPr lang="en-US" sz="2187" dirty="0"/>
          </a:p>
        </p:txBody>
      </p:sp>
      <p:sp>
        <p:nvSpPr>
          <p:cNvPr id="14" name="Text 11"/>
          <p:cNvSpPr/>
          <p:nvPr/>
        </p:nvSpPr>
        <p:spPr>
          <a:xfrm>
            <a:off x="9458444" y="5191363"/>
            <a:ext cx="2898100" cy="2132409"/>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Upholding sustainable agricultural and trading practices is fundamental to our vision of creating long-lasting impact and resilience.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02931" y="774502"/>
            <a:ext cx="6713220" cy="680442"/>
          </a:xfrm>
          <a:prstGeom prst="rect">
            <a:avLst/>
          </a:prstGeom>
          <a:noFill/>
          <a:ln/>
        </p:spPr>
        <p:txBody>
          <a:bodyPr wrap="none" rtlCol="0" anchor="t"/>
          <a:lstStyle/>
          <a:p>
            <a:pPr marL="0" indent="0">
              <a:lnSpc>
                <a:spcPts val="5358"/>
              </a:lnSpc>
              <a:buNone/>
            </a:pPr>
            <a:r>
              <a:rPr lang="en-US" sz="4287" dirty="0">
                <a:solidFill>
                  <a:srgbClr val="272D45"/>
                </a:solidFill>
                <a:latin typeface="Kanit" pitchFamily="34" charset="0"/>
                <a:ea typeface="Kanit" pitchFamily="34" charset="-122"/>
                <a:cs typeface="Kanit" pitchFamily="34" charset="-120"/>
              </a:rPr>
              <a:t>Our approach and strategies</a:t>
            </a:r>
            <a:endParaRPr lang="en-US" sz="4287" dirty="0"/>
          </a:p>
        </p:txBody>
      </p:sp>
      <p:sp>
        <p:nvSpPr>
          <p:cNvPr id="6" name="Shape 3"/>
          <p:cNvSpPr/>
          <p:nvPr/>
        </p:nvSpPr>
        <p:spPr>
          <a:xfrm>
            <a:off x="6302931" y="1781532"/>
            <a:ext cx="7510939" cy="1978343"/>
          </a:xfrm>
          <a:prstGeom prst="roundRect">
            <a:avLst>
              <a:gd name="adj" fmla="val 4953"/>
            </a:avLst>
          </a:prstGeom>
          <a:solidFill>
            <a:srgbClr val="DFECE9"/>
          </a:solidFill>
          <a:ln w="13573">
            <a:solidFill>
              <a:srgbClr val="C5D2CF"/>
            </a:solidFill>
            <a:prstDash val="solid"/>
          </a:ln>
        </p:spPr>
      </p:sp>
      <p:sp>
        <p:nvSpPr>
          <p:cNvPr id="7" name="Text 4"/>
          <p:cNvSpPr/>
          <p:nvPr/>
        </p:nvSpPr>
        <p:spPr>
          <a:xfrm>
            <a:off x="6534150" y="2012752"/>
            <a:ext cx="3413760" cy="340162"/>
          </a:xfrm>
          <a:prstGeom prst="rect">
            <a:avLst/>
          </a:prstGeom>
          <a:noFill/>
          <a:ln/>
        </p:spPr>
        <p:txBody>
          <a:bodyPr wrap="none" rtlCol="0" anchor="t"/>
          <a:lstStyle/>
          <a:p>
            <a:pPr marL="0" indent="0">
              <a:lnSpc>
                <a:spcPts val="2679"/>
              </a:lnSpc>
              <a:buNone/>
            </a:pPr>
            <a:r>
              <a:rPr lang="en-US" sz="2143" b="1" dirty="0">
                <a:solidFill>
                  <a:srgbClr val="2C3249"/>
                </a:solidFill>
                <a:latin typeface="Kanit" pitchFamily="34" charset="0"/>
                <a:ea typeface="Kanit" pitchFamily="34" charset="-122"/>
                <a:cs typeface="Kanit" pitchFamily="34" charset="-120"/>
              </a:rPr>
              <a:t>Virtual 3D Land Ownership</a:t>
            </a:r>
            <a:endParaRPr lang="en-US" sz="2143" dirty="0"/>
          </a:p>
        </p:txBody>
      </p:sp>
      <p:sp>
        <p:nvSpPr>
          <p:cNvPr id="8" name="Text 5"/>
          <p:cNvSpPr/>
          <p:nvPr/>
        </p:nvSpPr>
        <p:spPr>
          <a:xfrm>
            <a:off x="6534150" y="2483525"/>
            <a:ext cx="7048500" cy="1045131"/>
          </a:xfrm>
          <a:prstGeom prst="rect">
            <a:avLst/>
          </a:prstGeom>
          <a:noFill/>
          <a:ln/>
        </p:spPr>
        <p:txBody>
          <a:bodyPr wrap="square" rtlCol="0" anchor="t"/>
          <a:lstStyle/>
          <a:p>
            <a:pPr marL="0" indent="0">
              <a:lnSpc>
                <a:spcPts val="2743"/>
              </a:lnSpc>
              <a:buNone/>
            </a:pPr>
            <a:r>
              <a:rPr lang="en-US" sz="1715" dirty="0">
                <a:solidFill>
                  <a:srgbClr val="2C3249"/>
                </a:solidFill>
                <a:latin typeface="Martel Sans" pitchFamily="34" charset="0"/>
                <a:ea typeface="Martel Sans" pitchFamily="34" charset="-122"/>
                <a:cs typeface="Martel Sans" pitchFamily="34" charset="-120"/>
              </a:rPr>
              <a:t>Utilizing cutting-edge technology to enable virtual ownership of agricultural land, fostering shared responsibility and sustainable utilization.</a:t>
            </a:r>
            <a:endParaRPr lang="en-US" sz="1715" dirty="0"/>
          </a:p>
        </p:txBody>
      </p:sp>
      <p:sp>
        <p:nvSpPr>
          <p:cNvPr id="9" name="Shape 6"/>
          <p:cNvSpPr/>
          <p:nvPr/>
        </p:nvSpPr>
        <p:spPr>
          <a:xfrm>
            <a:off x="6302931" y="3977521"/>
            <a:ext cx="7510939" cy="1629966"/>
          </a:xfrm>
          <a:prstGeom prst="roundRect">
            <a:avLst>
              <a:gd name="adj" fmla="val 6012"/>
            </a:avLst>
          </a:prstGeom>
          <a:solidFill>
            <a:srgbClr val="DFECE9"/>
          </a:solidFill>
          <a:ln w="13573">
            <a:solidFill>
              <a:srgbClr val="C5D2CF"/>
            </a:solidFill>
            <a:prstDash val="solid"/>
          </a:ln>
        </p:spPr>
      </p:sp>
      <p:sp>
        <p:nvSpPr>
          <p:cNvPr id="10" name="Text 7"/>
          <p:cNvSpPr/>
          <p:nvPr/>
        </p:nvSpPr>
        <p:spPr>
          <a:xfrm>
            <a:off x="6534150" y="4208740"/>
            <a:ext cx="2697480" cy="340162"/>
          </a:xfrm>
          <a:prstGeom prst="rect">
            <a:avLst/>
          </a:prstGeom>
          <a:noFill/>
          <a:ln/>
        </p:spPr>
        <p:txBody>
          <a:bodyPr wrap="none" rtlCol="0" anchor="t"/>
          <a:lstStyle/>
          <a:p>
            <a:pPr marL="0" indent="0">
              <a:lnSpc>
                <a:spcPts val="2679"/>
              </a:lnSpc>
              <a:buNone/>
            </a:pPr>
            <a:r>
              <a:rPr lang="en-US" sz="2143" b="1" dirty="0">
                <a:solidFill>
                  <a:srgbClr val="2C3249"/>
                </a:solidFill>
                <a:latin typeface="Kanit" pitchFamily="34" charset="0"/>
                <a:ea typeface="Kanit" pitchFamily="34" charset="-122"/>
                <a:cs typeface="Kanit" pitchFamily="34" charset="-120"/>
              </a:rPr>
              <a:t>Investor Engagement</a:t>
            </a:r>
            <a:endParaRPr lang="en-US" sz="2143" dirty="0"/>
          </a:p>
        </p:txBody>
      </p:sp>
      <p:sp>
        <p:nvSpPr>
          <p:cNvPr id="11" name="Text 8"/>
          <p:cNvSpPr/>
          <p:nvPr/>
        </p:nvSpPr>
        <p:spPr>
          <a:xfrm>
            <a:off x="6534150" y="4679513"/>
            <a:ext cx="7048500" cy="696754"/>
          </a:xfrm>
          <a:prstGeom prst="rect">
            <a:avLst/>
          </a:prstGeom>
          <a:noFill/>
          <a:ln/>
        </p:spPr>
        <p:txBody>
          <a:bodyPr wrap="square" rtlCol="0" anchor="t"/>
          <a:lstStyle/>
          <a:p>
            <a:pPr marL="0" indent="0">
              <a:lnSpc>
                <a:spcPts val="2743"/>
              </a:lnSpc>
              <a:buNone/>
            </a:pPr>
            <a:r>
              <a:rPr lang="en-US" sz="1715" dirty="0">
                <a:solidFill>
                  <a:srgbClr val="2C3249"/>
                </a:solidFill>
                <a:latin typeface="Martel Sans" pitchFamily="34" charset="0"/>
                <a:ea typeface="Martel Sans" pitchFamily="34" charset="-122"/>
                <a:cs typeface="Martel Sans" pitchFamily="34" charset="-120"/>
              </a:rPr>
              <a:t>Engaging with socially responsible investors to drive sustainable agricultural initiatives and promote ethical trading practices.</a:t>
            </a:r>
            <a:endParaRPr lang="en-US" sz="1715" dirty="0"/>
          </a:p>
        </p:txBody>
      </p:sp>
      <p:sp>
        <p:nvSpPr>
          <p:cNvPr id="12" name="Shape 9"/>
          <p:cNvSpPr/>
          <p:nvPr/>
        </p:nvSpPr>
        <p:spPr>
          <a:xfrm>
            <a:off x="6302931" y="5825133"/>
            <a:ext cx="7510939" cy="1629966"/>
          </a:xfrm>
          <a:prstGeom prst="roundRect">
            <a:avLst>
              <a:gd name="adj" fmla="val 6012"/>
            </a:avLst>
          </a:prstGeom>
          <a:solidFill>
            <a:srgbClr val="DFECE9"/>
          </a:solidFill>
          <a:ln w="13573">
            <a:solidFill>
              <a:srgbClr val="C5D2CF"/>
            </a:solidFill>
            <a:prstDash val="solid"/>
          </a:ln>
        </p:spPr>
      </p:sp>
      <p:sp>
        <p:nvSpPr>
          <p:cNvPr id="13" name="Text 10"/>
          <p:cNvSpPr/>
          <p:nvPr/>
        </p:nvSpPr>
        <p:spPr>
          <a:xfrm>
            <a:off x="6534150" y="6056352"/>
            <a:ext cx="3390900" cy="340162"/>
          </a:xfrm>
          <a:prstGeom prst="rect">
            <a:avLst/>
          </a:prstGeom>
          <a:noFill/>
          <a:ln/>
        </p:spPr>
        <p:txBody>
          <a:bodyPr wrap="none" rtlCol="0" anchor="t"/>
          <a:lstStyle/>
          <a:p>
            <a:pPr marL="0" indent="0">
              <a:lnSpc>
                <a:spcPts val="2679"/>
              </a:lnSpc>
              <a:buNone/>
            </a:pPr>
            <a:r>
              <a:rPr lang="en-US" sz="2143" b="1" dirty="0">
                <a:solidFill>
                  <a:srgbClr val="2C3249"/>
                </a:solidFill>
                <a:latin typeface="Kanit" pitchFamily="34" charset="0"/>
                <a:ea typeface="Kanit" pitchFamily="34" charset="-122"/>
                <a:cs typeface="Kanit" pitchFamily="34" charset="-120"/>
              </a:rPr>
              <a:t>Community Empowerment</a:t>
            </a:r>
            <a:endParaRPr lang="en-US" sz="2143" dirty="0"/>
          </a:p>
        </p:txBody>
      </p:sp>
      <p:sp>
        <p:nvSpPr>
          <p:cNvPr id="14" name="Text 11"/>
          <p:cNvSpPr/>
          <p:nvPr/>
        </p:nvSpPr>
        <p:spPr>
          <a:xfrm>
            <a:off x="6534150" y="6527125"/>
            <a:ext cx="7048500" cy="696754"/>
          </a:xfrm>
          <a:prstGeom prst="rect">
            <a:avLst/>
          </a:prstGeom>
          <a:noFill/>
          <a:ln/>
        </p:spPr>
        <p:txBody>
          <a:bodyPr wrap="square" rtlCol="0" anchor="t"/>
          <a:lstStyle/>
          <a:p>
            <a:pPr marL="0" indent="0">
              <a:lnSpc>
                <a:spcPts val="2743"/>
              </a:lnSpc>
              <a:buNone/>
            </a:pPr>
            <a:r>
              <a:rPr lang="en-US" sz="1715" dirty="0">
                <a:solidFill>
                  <a:srgbClr val="2C3249"/>
                </a:solidFill>
                <a:latin typeface="Martel Sans" pitchFamily="34" charset="0"/>
                <a:ea typeface="Martel Sans" pitchFamily="34" charset="-122"/>
                <a:cs typeface="Martel Sans" pitchFamily="34" charset="-120"/>
              </a:rPr>
              <a:t>Developing programs to empower farming communities by providing access to resources, education, and market opportunities.</a:t>
            </a:r>
            <a:endParaRPr lang="en-US" sz="171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921</Words>
  <Application>Microsoft Office PowerPoint</Application>
  <PresentationFormat>Custom</PresentationFormat>
  <Paragraphs>79</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Kanit</vt:lpstr>
      <vt:lpstr>Martel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2</cp:revision>
  <dcterms:created xsi:type="dcterms:W3CDTF">2024-01-21T14:31:06Z</dcterms:created>
  <dcterms:modified xsi:type="dcterms:W3CDTF">2024-01-21T14:32:18Z</dcterms:modified>
</cp:coreProperties>
</file>